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257" r:id="rId2"/>
    <p:sldId id="301" r:id="rId3"/>
    <p:sldId id="5054" r:id="rId4"/>
    <p:sldId id="260" r:id="rId5"/>
    <p:sldId id="362" r:id="rId6"/>
    <p:sldId id="366" r:id="rId7"/>
    <p:sldId id="2076137120" r:id="rId8"/>
    <p:sldId id="2134805723" r:id="rId9"/>
    <p:sldId id="2134805724" r:id="rId10"/>
    <p:sldId id="2134805725" r:id="rId11"/>
    <p:sldId id="2134805726" r:id="rId12"/>
    <p:sldId id="2134805727" r:id="rId13"/>
    <p:sldId id="2134805728" r:id="rId14"/>
    <p:sldId id="2134805729" r:id="rId15"/>
    <p:sldId id="2134805730" r:id="rId16"/>
    <p:sldId id="2134805731" r:id="rId17"/>
    <p:sldId id="303" r:id="rId18"/>
    <p:sldId id="2134805735" r:id="rId19"/>
    <p:sldId id="2134805734" r:id="rId20"/>
    <p:sldId id="2134805736" r:id="rId21"/>
    <p:sldId id="2134805732" r:id="rId22"/>
    <p:sldId id="2134805733" r:id="rId23"/>
    <p:sldId id="4967" r:id="rId24"/>
    <p:sldId id="4966" r:id="rId25"/>
    <p:sldId id="4975" r:id="rId26"/>
    <p:sldId id="4976" r:id="rId27"/>
    <p:sldId id="5035" r:id="rId28"/>
    <p:sldId id="4969" r:id="rId29"/>
    <p:sldId id="4955" r:id="rId30"/>
    <p:sldId id="4953" r:id="rId31"/>
    <p:sldId id="4956" r:id="rId32"/>
    <p:sldId id="4970" r:id="rId33"/>
    <p:sldId id="4968" r:id="rId34"/>
    <p:sldId id="4960" r:id="rId35"/>
    <p:sldId id="4959" r:id="rId36"/>
    <p:sldId id="5050" r:id="rId37"/>
    <p:sldId id="5049" r:id="rId38"/>
    <p:sldId id="5033" r:id="rId39"/>
    <p:sldId id="5034" r:id="rId40"/>
    <p:sldId id="4961" r:id="rId41"/>
    <p:sldId id="2076137130" r:id="rId42"/>
    <p:sldId id="2076137131" r:id="rId43"/>
    <p:sldId id="5047" r:id="rId44"/>
    <p:sldId id="5048" r:id="rId45"/>
    <p:sldId id="5041" r:id="rId46"/>
    <p:sldId id="4971" r:id="rId47"/>
    <p:sldId id="2076137129" r:id="rId48"/>
    <p:sldId id="2076137128" r:id="rId49"/>
    <p:sldId id="4973" r:id="rId50"/>
    <p:sldId id="4974" r:id="rId51"/>
    <p:sldId id="5042" r:id="rId52"/>
    <p:sldId id="5044" r:id="rId53"/>
    <p:sldId id="369" r:id="rId54"/>
    <p:sldId id="5043" r:id="rId55"/>
    <p:sldId id="370" r:id="rId56"/>
    <p:sldId id="4965" r:id="rId57"/>
    <p:sldId id="2076137132" r:id="rId58"/>
    <p:sldId id="2076137133" r:id="rId59"/>
    <p:sldId id="5053" r:id="rId60"/>
    <p:sldId id="5020" r:id="rId61"/>
    <p:sldId id="5051" r:id="rId62"/>
    <p:sldId id="5052" r:id="rId63"/>
    <p:sldId id="4950" r:id="rId64"/>
    <p:sldId id="4926" r:id="rId65"/>
    <p:sldId id="4928" r:id="rId66"/>
    <p:sldId id="4929" r:id="rId67"/>
    <p:sldId id="4930" r:id="rId68"/>
    <p:sldId id="4931" r:id="rId69"/>
    <p:sldId id="4932" r:id="rId70"/>
    <p:sldId id="4933" r:id="rId71"/>
    <p:sldId id="4991" r:id="rId72"/>
    <p:sldId id="5027" r:id="rId73"/>
    <p:sldId id="4992" r:id="rId74"/>
    <p:sldId id="4993" r:id="rId75"/>
    <p:sldId id="4994" r:id="rId76"/>
    <p:sldId id="4995" r:id="rId77"/>
    <p:sldId id="4996" r:id="rId78"/>
    <p:sldId id="4997" r:id="rId79"/>
    <p:sldId id="4998" r:id="rId80"/>
    <p:sldId id="4999" r:id="rId8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301"/>
            <p14:sldId id="5054"/>
            <p14:sldId id="260"/>
            <p14:sldId id="362"/>
            <p14:sldId id="366"/>
            <p14:sldId id="2076137120"/>
            <p14:sldId id="2134805723"/>
            <p14:sldId id="2134805724"/>
            <p14:sldId id="2134805725"/>
            <p14:sldId id="2134805726"/>
            <p14:sldId id="2134805727"/>
            <p14:sldId id="2134805728"/>
            <p14:sldId id="2134805729"/>
            <p14:sldId id="2134805730"/>
            <p14:sldId id="2134805731"/>
            <p14:sldId id="303"/>
          </p14:sldIdLst>
        </p14:section>
        <p14:section name="Infrastructure" id="{333E3495-BCA8-4ADC-93E6-F345810A73AC}">
          <p14:sldIdLst>
            <p14:sldId id="2134805735"/>
            <p14:sldId id="2134805734"/>
            <p14:sldId id="2134805736"/>
            <p14:sldId id="2134805732"/>
            <p14:sldId id="2134805733"/>
            <p14:sldId id="4967"/>
            <p14:sldId id="4966"/>
            <p14:sldId id="4975"/>
            <p14:sldId id="4976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50"/>
            <p14:sldId id="5049"/>
          </p14:sldIdLst>
        </p14:section>
        <p14:section name="Disaster Recovery" id="{8EF79E7D-31A0-4214-9268-482F51EC69E4}">
          <p14:sldIdLst>
            <p14:sldId id="5033"/>
            <p14:sldId id="5034"/>
            <p14:sldId id="4961"/>
            <p14:sldId id="2076137130"/>
          </p14:sldIdLst>
        </p14:section>
        <p14:section name="Monitoring" id="{03B00397-A847-44C0-9BE5-BC570F817FDF}">
          <p14:sldIdLst>
            <p14:sldId id="2076137131"/>
            <p14:sldId id="5047"/>
            <p14:sldId id="5048"/>
          </p14:sldIdLst>
        </p14:section>
        <p14:section name="Identity and Security" id="{E8722314-F43C-4106-8E66-17BC96AF395F}">
          <p14:sldIdLst>
            <p14:sldId id="5041"/>
            <p14:sldId id="4971"/>
            <p14:sldId id="2076137129"/>
            <p14:sldId id="2076137128"/>
            <p14:sldId id="4973"/>
            <p14:sldId id="4974"/>
            <p14:sldId id="5042"/>
          </p14:sldIdLst>
        </p14:section>
        <p14:section name="Data Storage" id="{6BEEEDB4-342E-4EEA-9DF3-59C92A561066}">
          <p14:sldIdLst>
            <p14:sldId id="5044"/>
            <p14:sldId id="369"/>
            <p14:sldId id="5043"/>
            <p14:sldId id="370"/>
            <p14:sldId id="4965"/>
            <p14:sldId id="2076137132"/>
            <p14:sldId id="2076137133"/>
            <p14:sldId id="5053"/>
            <p14:sldId id="5020"/>
            <p14:sldId id="5051"/>
            <p14:sldId id="5052"/>
          </p14:sldIdLst>
        </p14:section>
        <p14:section name="Exam Prep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56" autoAdjust="0"/>
  </p:normalViewPr>
  <p:slideViewPr>
    <p:cSldViewPr snapToGrid="0" snapToObjects="1">
      <p:cViewPr varScale="1">
        <p:scale>
          <a:sx n="150" d="100"/>
          <a:sy n="150" d="100"/>
        </p:scale>
        <p:origin x="702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33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BC28A5F0-9F94-4153-BEA5-6CBFBCA609DD}"/>
    <pc:docChg chg="modSld">
      <pc:chgData name="Tim Warner" userId="1d9b2d89684621c1" providerId="LiveId" clId="{BC28A5F0-9F94-4153-BEA5-6CBFBCA609DD}" dt="2021-09-24T17:35:46.111" v="203" actId="20577"/>
      <pc:docMkLst>
        <pc:docMk/>
      </pc:docMkLst>
      <pc:sldChg chg="modSp modAnim">
        <pc:chgData name="Tim Warner" userId="1d9b2d89684621c1" providerId="LiveId" clId="{BC28A5F0-9F94-4153-BEA5-6CBFBCA609DD}" dt="2021-09-24T17:35:46.111" v="203" actId="20577"/>
        <pc:sldMkLst>
          <pc:docMk/>
          <pc:sldMk cId="146140643" sldId="260"/>
        </pc:sldMkLst>
        <pc:spChg chg="mod">
          <ac:chgData name="Tim Warner" userId="1d9b2d89684621c1" providerId="LiveId" clId="{BC28A5F0-9F94-4153-BEA5-6CBFBCA609DD}" dt="2021-09-24T17:35:46.111" v="203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Anim">
        <pc:chgData name="Tim Warner" userId="1d9b2d89684621c1" providerId="LiveId" clId="{BC28A5F0-9F94-4153-BEA5-6CBFBCA609DD}" dt="2021-09-24T17:35:07.453" v="111" actId="20577"/>
        <pc:sldMkLst>
          <pc:docMk/>
          <pc:sldMk cId="1257478528" sldId="5054"/>
        </pc:sldMkLst>
        <pc:spChg chg="mod">
          <ac:chgData name="Tim Warner" userId="1d9b2d89684621c1" providerId="LiveId" clId="{BC28A5F0-9F94-4153-BEA5-6CBFBCA609DD}" dt="2021-09-24T17:35:07.453" v="111" actId="20577"/>
          <ac:spMkLst>
            <pc:docMk/>
            <pc:sldMk cId="1257478528" sldId="5054"/>
            <ac:spMk id="3" creationId="{510B1FA3-9927-F74A-8D15-783CB3AE14C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Thu, 11/18/2021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62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63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35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Thu, 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pn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AZ-304: Microsoft Azure Architect Design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40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4054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Cert Latest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61BD8-E07A-423E-9256-E3C952FA5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544" y="615950"/>
            <a:ext cx="5024912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35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Cert Latest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686B43-05A7-4728-A59C-A19EF2E3C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9" y="781216"/>
            <a:ext cx="8752381" cy="2666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917376-10C3-423E-859B-76F210CAA4FA}"/>
              </a:ext>
            </a:extLst>
          </p:cNvPr>
          <p:cNvSpPr txBox="1"/>
          <p:nvPr/>
        </p:nvSpPr>
        <p:spPr>
          <a:xfrm>
            <a:off x="0" y="376007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timw.info/</a:t>
            </a:r>
            <a:r>
              <a:rPr lang="en-US" sz="2800" dirty="0" err="1">
                <a:solidFill>
                  <a:srgbClr val="0070C0"/>
                </a:solidFill>
              </a:rPr>
              <a:t>qwb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587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Cert Latest Changes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17376-10C3-423E-859B-76F210CAA4FA}"/>
              </a:ext>
            </a:extLst>
          </p:cNvPr>
          <p:cNvSpPr txBox="1"/>
          <p:nvPr/>
        </p:nvSpPr>
        <p:spPr>
          <a:xfrm>
            <a:off x="0" y="394296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timw.info/</a:t>
            </a:r>
            <a:r>
              <a:rPr lang="en-US" sz="2800" dirty="0" err="1">
                <a:solidFill>
                  <a:srgbClr val="0070C0"/>
                </a:solidFill>
              </a:rPr>
              <a:t>qwb</a:t>
            </a:r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F4509-A2AF-420B-A541-AE188EED2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9" y="762197"/>
            <a:ext cx="8752381" cy="3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53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Certification Exams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1DB35-828C-482B-A5AF-CB0E880C6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077" y="642381"/>
            <a:ext cx="5401843" cy="10803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D00C86-CE9A-40D3-B273-40DE07ED6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069" y="1931398"/>
            <a:ext cx="4965861" cy="1089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69B4F0-9944-4248-B4F3-6ED9AC252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875" y="3282983"/>
            <a:ext cx="6800250" cy="108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46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timw.info/az303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7123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VNet Hub-Spoke</a:t>
            </a:r>
          </a:p>
        </p:txBody>
      </p:sp>
      <p:pic>
        <p:nvPicPr>
          <p:cNvPr id="3074" name="Picture 2" descr="Hub-spoke topology in Azure">
            <a:extLst>
              <a:ext uri="{FF2B5EF4-FFF2-40B4-BE49-F238E27FC236}">
                <a16:creationId xmlns:a16="http://schemas.microsoft.com/office/drawing/2014/main" id="{B6455E53-60F1-46B4-A58F-911D3A70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9144000" cy="30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798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WAN</a:t>
            </a:r>
          </a:p>
        </p:txBody>
      </p:sp>
      <p:pic>
        <p:nvPicPr>
          <p:cNvPr id="4098" name="Picture 2" descr="Virtual WAN diagram">
            <a:extLst>
              <a:ext uri="{FF2B5EF4-FFF2-40B4-BE49-F238E27FC236}">
                <a16:creationId xmlns:a16="http://schemas.microsoft.com/office/drawing/2014/main" id="{F6458FC1-AFA8-4F63-A8AB-ED10FD221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821244"/>
            <a:ext cx="6413500" cy="380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383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6"/>
            <a:ext cx="3590636" cy="2862083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 DNS Configuration</a:t>
            </a:r>
          </a:p>
        </p:txBody>
      </p:sp>
      <p:pic>
        <p:nvPicPr>
          <p:cNvPr id="5122" name="Picture 2" descr="Single virtual network and Azure-provided DNS">
            <a:extLst>
              <a:ext uri="{FF2B5EF4-FFF2-40B4-BE49-F238E27FC236}">
                <a16:creationId xmlns:a16="http://schemas.microsoft.com/office/drawing/2014/main" id="{32D992CB-196B-4B8F-B693-4200D05F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92" y="822324"/>
            <a:ext cx="7244615" cy="388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87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0DD8CB37-AAB0-4FDB-9526-4BBB245C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970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E95789-F72B-4C37-9AE4-AD6F6566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71" y="668458"/>
            <a:ext cx="7548179" cy="447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04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44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58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518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32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99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61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7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Azure infrastructure design (25-30%)</a:t>
            </a:r>
          </a:p>
          <a:p>
            <a:r>
              <a:rPr lang="en-US" dirty="0"/>
              <a:t>Business continuity design (10-15%)</a:t>
            </a:r>
          </a:p>
          <a:p>
            <a:r>
              <a:rPr lang="en-US" dirty="0"/>
              <a:t>Monitoring design (10-15%)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87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95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151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629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581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7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289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549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7789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869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Identity and security design (25-30%)</a:t>
            </a:r>
          </a:p>
          <a:p>
            <a:r>
              <a:rPr lang="en-US" dirty="0"/>
              <a:t>Data storage design (15-20%)</a:t>
            </a:r>
          </a:p>
          <a:p>
            <a:r>
              <a:rPr lang="en-US" dirty="0"/>
              <a:t>Exam AZ-304 strategy 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219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174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56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240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837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55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187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Pass-through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845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timw.info/az304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7122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3263647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59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40639718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84370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1447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356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3" y="698743"/>
            <a:ext cx="7866667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3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1026" name="Picture 2" descr="The role of the Copy activity">
            <a:extLst>
              <a:ext uri="{FF2B5EF4-FFF2-40B4-BE49-F238E27FC236}">
                <a16:creationId xmlns:a16="http://schemas.microsoft.com/office/drawing/2014/main" id="{DDA96EB8-B868-4D19-958D-4FFE87F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3958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This is an expert certification, so we move quickly and assume intermediate-level Azure skills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47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577850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AZ-304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3257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7098</TotalTime>
  <Words>513</Words>
  <Application>Microsoft Office PowerPoint</Application>
  <PresentationFormat>On-screen Show (16:9)</PresentationFormat>
  <Paragraphs>154</Paragraphs>
  <Slides>80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5" baseType="lpstr">
      <vt:lpstr>Arial</vt:lpstr>
      <vt:lpstr>Calibri</vt:lpstr>
      <vt:lpstr>Tahoma</vt:lpstr>
      <vt:lpstr>Times New Roman</vt:lpstr>
      <vt:lpstr>Standard_LiveLessons_2017</vt:lpstr>
      <vt:lpstr>Exam AZ-304: Microsoft Azure Architect Design Crash Course</vt:lpstr>
      <vt:lpstr>Tim Warner</vt:lpstr>
      <vt:lpstr>Day 1 of 2 Agenda</vt:lpstr>
      <vt:lpstr>Day 2 of 2 Agenda</vt:lpstr>
      <vt:lpstr>Course Materials</vt:lpstr>
      <vt:lpstr>Expectations</vt:lpstr>
      <vt:lpstr>Session Recordings</vt:lpstr>
      <vt:lpstr>Session Recordings</vt:lpstr>
      <vt:lpstr>Session Recordings</vt:lpstr>
      <vt:lpstr>Session Recordings</vt:lpstr>
      <vt:lpstr>Session Recordings</vt:lpstr>
      <vt:lpstr>Azure Architect Cert Latest Changes</vt:lpstr>
      <vt:lpstr>Azure Architect Cert Latest Changes</vt:lpstr>
      <vt:lpstr>Azure Architect Cert Latest Changes</vt:lpstr>
      <vt:lpstr>Related Certification Exams</vt:lpstr>
      <vt:lpstr> </vt:lpstr>
      <vt:lpstr>Thank you!</vt:lpstr>
      <vt:lpstr>Azure VNet Hub-Spoke</vt:lpstr>
      <vt:lpstr>Azure Virtual WAN</vt:lpstr>
      <vt:lpstr>Private Link DNS Configuration</vt:lpstr>
      <vt:lpstr>Azure Backup</vt:lpstr>
      <vt:lpstr>Azure Site Recovery</vt:lpstr>
      <vt:lpstr>VM Scale Sets</vt:lpstr>
      <vt:lpstr>Windows Virtual Desktop (WVD)</vt:lpstr>
      <vt:lpstr>Availability Set</vt:lpstr>
      <vt:lpstr>Availability Zone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Docker Container Lifecycle</vt:lpstr>
      <vt:lpstr>AKS</vt:lpstr>
      <vt:lpstr>Azure Backup</vt:lpstr>
      <vt:lpstr>Azure Site Recovery</vt:lpstr>
      <vt:lpstr>Azure Migrate</vt:lpstr>
      <vt:lpstr>Azure Data Box</vt:lpstr>
      <vt:lpstr>Azure Monitor</vt:lpstr>
      <vt:lpstr>Log Analytics</vt:lpstr>
      <vt:lpstr>Sentinel</vt:lpstr>
      <vt:lpstr>Tenant vs. Subscription</vt:lpstr>
      <vt:lpstr>Hybrid Identity</vt:lpstr>
      <vt:lpstr>Azure AD B2C</vt:lpstr>
      <vt:lpstr>Azure AD Domain Services</vt:lpstr>
      <vt:lpstr>Pass-through Authentication</vt:lpstr>
      <vt:lpstr>Seamless Single Sign-on</vt:lpstr>
      <vt:lpstr>Azure Management Scopes</vt:lpstr>
      <vt:lpstr>Data Pipelines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AZ-304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161</cp:revision>
  <dcterms:created xsi:type="dcterms:W3CDTF">2015-09-28T19:52:00Z</dcterms:created>
  <dcterms:modified xsi:type="dcterms:W3CDTF">2021-11-18T15:40:38Z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